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788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45049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 Card Performance Dashboard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90930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outlines a comprehensive credit card weekly dashboard that delivers real-time insights into key performance metrics and trends. The dashboard empowers stakeholders to effectively monitor and analyze credit card operations, enabling informed decision-making.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078" y="901660"/>
            <a:ext cx="4998125" cy="64262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657" y="1310997"/>
            <a:ext cx="5894070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Import and Processing</a:t>
            </a:r>
            <a:endParaRPr lang="en-US" sz="3845" dirty="0"/>
          </a:p>
        </p:txBody>
      </p:sp>
      <p:sp>
        <p:nvSpPr>
          <p:cNvPr id="7" name="Shape 3"/>
          <p:cNvSpPr/>
          <p:nvPr/>
        </p:nvSpPr>
        <p:spPr>
          <a:xfrm>
            <a:off x="756821" y="243399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31962" y="2507218"/>
            <a:ext cx="8905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7" dirty="0"/>
          </a:p>
        </p:txBody>
      </p:sp>
      <p:sp>
        <p:nvSpPr>
          <p:cNvPr id="9" name="Text 5"/>
          <p:cNvSpPr/>
          <p:nvPr/>
        </p:nvSpPr>
        <p:spPr>
          <a:xfrm>
            <a:off x="2050852" y="240958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Database</a:t>
            </a:r>
            <a:endParaRPr lang="en-US" sz="1923" dirty="0"/>
          </a:p>
        </p:txBody>
      </p:sp>
      <p:sp>
        <p:nvSpPr>
          <p:cNvPr id="10" name="Text 6"/>
          <p:cNvSpPr/>
          <p:nvPr/>
        </p:nvSpPr>
        <p:spPr>
          <a:xfrm>
            <a:off x="2050852" y="283190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is extracted from a SQL database, "ccdb", using pgAdmin4 and PL/SQL. The database contains two tables: cc_detail and cust_detail.</a:t>
            </a:r>
            <a:endParaRPr lang="en-US" sz="1538" dirty="0"/>
          </a:p>
        </p:txBody>
      </p:sp>
      <p:sp>
        <p:nvSpPr>
          <p:cNvPr id="11" name="Shape 7"/>
          <p:cNvSpPr/>
          <p:nvPr/>
        </p:nvSpPr>
        <p:spPr>
          <a:xfrm>
            <a:off x="756821" y="406717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02434" y="4140398"/>
            <a:ext cx="14823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7" dirty="0"/>
          </a:p>
        </p:txBody>
      </p:sp>
      <p:sp>
        <p:nvSpPr>
          <p:cNvPr id="13" name="Text 9"/>
          <p:cNvSpPr/>
          <p:nvPr/>
        </p:nvSpPr>
        <p:spPr>
          <a:xfrm>
            <a:off x="2050852" y="40427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Transformation</a:t>
            </a:r>
            <a:endParaRPr lang="en-US" sz="1923" dirty="0"/>
          </a:p>
        </p:txBody>
      </p:sp>
      <p:sp>
        <p:nvSpPr>
          <p:cNvPr id="14" name="Text 10"/>
          <p:cNvSpPr/>
          <p:nvPr/>
        </p:nvSpPr>
        <p:spPr>
          <a:xfrm>
            <a:off x="2050852" y="446508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New columns are added to both tables using DAX formulas. These columns group customer data based on age and income.</a:t>
            </a:r>
            <a:endParaRPr lang="en-US" sz="1538" dirty="0"/>
          </a:p>
        </p:txBody>
      </p:sp>
      <p:sp>
        <p:nvSpPr>
          <p:cNvPr id="15" name="Shape 11"/>
          <p:cNvSpPr/>
          <p:nvPr/>
        </p:nvSpPr>
        <p:spPr>
          <a:xfrm>
            <a:off x="756821" y="5700355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01244" y="5773579"/>
            <a:ext cx="15061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07" dirty="0"/>
          </a:p>
        </p:txBody>
      </p:sp>
      <p:sp>
        <p:nvSpPr>
          <p:cNvPr id="17" name="Text 13"/>
          <p:cNvSpPr/>
          <p:nvPr/>
        </p:nvSpPr>
        <p:spPr>
          <a:xfrm>
            <a:off x="2050852" y="5675948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Power BI Integration</a:t>
            </a:r>
            <a:endParaRPr lang="en-US" sz="1923" dirty="0"/>
          </a:p>
        </p:txBody>
      </p:sp>
      <p:sp>
        <p:nvSpPr>
          <p:cNvPr id="18" name="Text 14"/>
          <p:cNvSpPr/>
          <p:nvPr/>
        </p:nvSpPr>
        <p:spPr>
          <a:xfrm>
            <a:off x="2050852" y="6098262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transformed data is imported into Power BI, where it is further processed and analyzed for generating interactive dashboards.</a:t>
            </a:r>
            <a:endParaRPr lang="en-US" sz="153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25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87166" y="2918936"/>
            <a:ext cx="7064454" cy="598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0"/>
              </a:lnSpc>
              <a:buNone/>
            </a:pPr>
            <a:r>
              <a:rPr lang="en-US" sz="376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Performance Indicators (KPIs)</a:t>
            </a:r>
            <a:endParaRPr lang="en-US" sz="3768" dirty="0"/>
          </a:p>
        </p:txBody>
      </p:sp>
      <p:sp>
        <p:nvSpPr>
          <p:cNvPr id="6" name="Shape 3"/>
          <p:cNvSpPr/>
          <p:nvPr/>
        </p:nvSpPr>
        <p:spPr>
          <a:xfrm>
            <a:off x="2087166" y="4019312"/>
            <a:ext cx="430649" cy="43064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58854" y="4090988"/>
            <a:ext cx="87273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1"/>
              </a:lnSpc>
              <a:buNone/>
            </a:pPr>
            <a:r>
              <a:rPr lang="en-US" sz="22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61" dirty="0"/>
          </a:p>
        </p:txBody>
      </p:sp>
      <p:sp>
        <p:nvSpPr>
          <p:cNvPr id="8" name="Text 5"/>
          <p:cNvSpPr/>
          <p:nvPr/>
        </p:nvSpPr>
        <p:spPr>
          <a:xfrm>
            <a:off x="2709148" y="4019312"/>
            <a:ext cx="2392561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88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</a:t>
            </a:r>
            <a:endParaRPr lang="en-US" sz="1884" dirty="0"/>
          </a:p>
        </p:txBody>
      </p:sp>
      <p:sp>
        <p:nvSpPr>
          <p:cNvPr id="9" name="Text 6"/>
          <p:cNvSpPr/>
          <p:nvPr/>
        </p:nvSpPr>
        <p:spPr>
          <a:xfrm>
            <a:off x="2709148" y="4433173"/>
            <a:ext cx="4510326" cy="1224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5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revenue generated from annual fees, transaction amounts, and interest earned. This provides an overall view of financial performance.</a:t>
            </a:r>
            <a:endParaRPr lang="en-US" sz="1507" dirty="0"/>
          </a:p>
        </p:txBody>
      </p:sp>
      <p:sp>
        <p:nvSpPr>
          <p:cNvPr id="10" name="Shape 7"/>
          <p:cNvSpPr/>
          <p:nvPr/>
        </p:nvSpPr>
        <p:spPr>
          <a:xfrm>
            <a:off x="7410807" y="4019312"/>
            <a:ext cx="430649" cy="43064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53444" y="4090988"/>
            <a:ext cx="14525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1"/>
              </a:lnSpc>
              <a:buNone/>
            </a:pPr>
            <a:r>
              <a:rPr lang="en-US" sz="22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61" dirty="0"/>
          </a:p>
        </p:txBody>
      </p:sp>
      <p:sp>
        <p:nvSpPr>
          <p:cNvPr id="12" name="Text 9"/>
          <p:cNvSpPr/>
          <p:nvPr/>
        </p:nvSpPr>
        <p:spPr>
          <a:xfrm>
            <a:off x="8032790" y="4019312"/>
            <a:ext cx="2392561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88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Acquisition</a:t>
            </a:r>
            <a:endParaRPr lang="en-US" sz="1884" dirty="0"/>
          </a:p>
        </p:txBody>
      </p:sp>
      <p:sp>
        <p:nvSpPr>
          <p:cNvPr id="13" name="Text 10"/>
          <p:cNvSpPr/>
          <p:nvPr/>
        </p:nvSpPr>
        <p:spPr>
          <a:xfrm>
            <a:off x="8032790" y="4433173"/>
            <a:ext cx="4510326" cy="1224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5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Metrics like customer acquisition rate and churn rate help understand customer growth and retention. This is crucial for long-term sustainability.</a:t>
            </a:r>
            <a:endParaRPr lang="en-US" sz="1507" dirty="0"/>
          </a:p>
        </p:txBody>
      </p:sp>
      <p:sp>
        <p:nvSpPr>
          <p:cNvPr id="14" name="Shape 11"/>
          <p:cNvSpPr/>
          <p:nvPr/>
        </p:nvSpPr>
        <p:spPr>
          <a:xfrm>
            <a:off x="2087166" y="6064687"/>
            <a:ext cx="430649" cy="43064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228731" y="6136362"/>
            <a:ext cx="14751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1"/>
              </a:lnSpc>
              <a:buNone/>
            </a:pPr>
            <a:r>
              <a:rPr lang="en-US" sz="22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61" dirty="0"/>
          </a:p>
        </p:txBody>
      </p:sp>
      <p:sp>
        <p:nvSpPr>
          <p:cNvPr id="16" name="Text 13"/>
          <p:cNvSpPr/>
          <p:nvPr/>
        </p:nvSpPr>
        <p:spPr>
          <a:xfrm>
            <a:off x="2709148" y="6064687"/>
            <a:ext cx="2392561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88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Activity</a:t>
            </a:r>
            <a:endParaRPr lang="en-US" sz="1884" dirty="0"/>
          </a:p>
        </p:txBody>
      </p:sp>
      <p:sp>
        <p:nvSpPr>
          <p:cNvPr id="17" name="Text 14"/>
          <p:cNvSpPr/>
          <p:nvPr/>
        </p:nvSpPr>
        <p:spPr>
          <a:xfrm>
            <a:off x="2709148" y="6478548"/>
            <a:ext cx="4510326" cy="1224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5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transaction volume, average transaction amount, and transaction frequency helps identify trends and patterns in customer spending behavior.</a:t>
            </a:r>
            <a:endParaRPr lang="en-US" sz="1507" dirty="0"/>
          </a:p>
        </p:txBody>
      </p:sp>
      <p:sp>
        <p:nvSpPr>
          <p:cNvPr id="18" name="Shape 15"/>
          <p:cNvSpPr/>
          <p:nvPr/>
        </p:nvSpPr>
        <p:spPr>
          <a:xfrm>
            <a:off x="7410807" y="6064687"/>
            <a:ext cx="430649" cy="43064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48443" y="6136362"/>
            <a:ext cx="15525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1"/>
              </a:lnSpc>
              <a:buNone/>
            </a:pPr>
            <a:r>
              <a:rPr lang="en-US" sz="226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61" dirty="0"/>
          </a:p>
        </p:txBody>
      </p:sp>
      <p:sp>
        <p:nvSpPr>
          <p:cNvPr id="20" name="Text 17"/>
          <p:cNvSpPr/>
          <p:nvPr/>
        </p:nvSpPr>
        <p:spPr>
          <a:xfrm>
            <a:off x="8032790" y="6064687"/>
            <a:ext cx="2392561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5"/>
              </a:lnSpc>
              <a:buNone/>
            </a:pPr>
            <a:r>
              <a:rPr lang="en-US" sz="188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Delinquency Rate</a:t>
            </a:r>
            <a:endParaRPr lang="en-US" sz="1884" dirty="0"/>
          </a:p>
        </p:txBody>
      </p:sp>
      <p:sp>
        <p:nvSpPr>
          <p:cNvPr id="21" name="Text 18"/>
          <p:cNvSpPr/>
          <p:nvPr/>
        </p:nvSpPr>
        <p:spPr>
          <a:xfrm>
            <a:off x="8032790" y="6478548"/>
            <a:ext cx="4510326" cy="918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50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Tracking the percentage of delinquent accounts helps understand the credit risk and potential for financial losses.</a:t>
            </a:r>
            <a:endParaRPr lang="en-US" sz="150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823" y="975836"/>
            <a:ext cx="4882634" cy="62778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5225" y="669727"/>
            <a:ext cx="7453551" cy="1509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43"/>
              </a:lnSpc>
              <a:buNone/>
            </a:pPr>
            <a:r>
              <a:rPr lang="en-US" sz="475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Week-on-Week (WoW) Analysis</a:t>
            </a:r>
            <a:endParaRPr lang="en-US" sz="4754" dirty="0"/>
          </a:p>
        </p:txBody>
      </p:sp>
      <p:sp>
        <p:nvSpPr>
          <p:cNvPr id="7" name="Shape 3"/>
          <p:cNvSpPr/>
          <p:nvPr/>
        </p:nvSpPr>
        <p:spPr>
          <a:xfrm>
            <a:off x="845225" y="2541151"/>
            <a:ext cx="7453551" cy="5018723"/>
          </a:xfrm>
          <a:prstGeom prst="roundRect">
            <a:avLst>
              <a:gd name="adj" fmla="val 20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52845" y="2548771"/>
            <a:ext cx="7438311" cy="10779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94542" y="2701290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Metric</a:t>
            </a:r>
            <a:endParaRPr lang="en-US" sz="1902" dirty="0"/>
          </a:p>
        </p:txBody>
      </p:sp>
      <p:sp>
        <p:nvSpPr>
          <p:cNvPr id="10" name="Text 6"/>
          <p:cNvSpPr/>
          <p:nvPr/>
        </p:nvSpPr>
        <p:spPr>
          <a:xfrm>
            <a:off x="2957870" y="2701290"/>
            <a:ext cx="136898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Current Week</a:t>
            </a:r>
            <a:endParaRPr lang="en-US" sz="1902" dirty="0"/>
          </a:p>
        </p:txBody>
      </p:sp>
      <p:sp>
        <p:nvSpPr>
          <p:cNvPr id="11" name="Text 7"/>
          <p:cNvSpPr/>
          <p:nvPr/>
        </p:nvSpPr>
        <p:spPr>
          <a:xfrm>
            <a:off x="4817388" y="2701290"/>
            <a:ext cx="136898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Previous Week</a:t>
            </a:r>
            <a:endParaRPr lang="en-US" sz="1902" dirty="0"/>
          </a:p>
        </p:txBody>
      </p:sp>
      <p:sp>
        <p:nvSpPr>
          <p:cNvPr id="12" name="Text 8"/>
          <p:cNvSpPr/>
          <p:nvPr/>
        </p:nvSpPr>
        <p:spPr>
          <a:xfrm>
            <a:off x="6676906" y="2701290"/>
            <a:ext cx="13727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WoW Change</a:t>
            </a:r>
            <a:endParaRPr lang="en-US" sz="1902" dirty="0"/>
          </a:p>
        </p:txBody>
      </p:sp>
      <p:sp>
        <p:nvSpPr>
          <p:cNvPr id="13" name="Shape 9"/>
          <p:cNvSpPr/>
          <p:nvPr/>
        </p:nvSpPr>
        <p:spPr>
          <a:xfrm>
            <a:off x="852845" y="3626763"/>
            <a:ext cx="7438311" cy="6915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94542" y="3779282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</a:t>
            </a:r>
            <a:endParaRPr lang="en-US" sz="1902" dirty="0"/>
          </a:p>
        </p:txBody>
      </p:sp>
      <p:sp>
        <p:nvSpPr>
          <p:cNvPr id="15" name="Text 11"/>
          <p:cNvSpPr/>
          <p:nvPr/>
        </p:nvSpPr>
        <p:spPr>
          <a:xfrm>
            <a:off x="2957870" y="3779282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$5,000,000</a:t>
            </a:r>
            <a:endParaRPr lang="en-US" sz="1902" dirty="0"/>
          </a:p>
        </p:txBody>
      </p:sp>
      <p:sp>
        <p:nvSpPr>
          <p:cNvPr id="16" name="Text 12"/>
          <p:cNvSpPr/>
          <p:nvPr/>
        </p:nvSpPr>
        <p:spPr>
          <a:xfrm>
            <a:off x="4817388" y="3779282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$4,000,000</a:t>
            </a:r>
            <a:endParaRPr lang="en-US" sz="1902" dirty="0"/>
          </a:p>
        </p:txBody>
      </p:sp>
      <p:sp>
        <p:nvSpPr>
          <p:cNvPr id="17" name="Text 13"/>
          <p:cNvSpPr/>
          <p:nvPr/>
        </p:nvSpPr>
        <p:spPr>
          <a:xfrm>
            <a:off x="6676906" y="3779282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25%</a:t>
            </a:r>
            <a:endParaRPr lang="en-US" sz="1902" dirty="0"/>
          </a:p>
        </p:txBody>
      </p:sp>
      <p:sp>
        <p:nvSpPr>
          <p:cNvPr id="18" name="Shape 14"/>
          <p:cNvSpPr/>
          <p:nvPr/>
        </p:nvSpPr>
        <p:spPr>
          <a:xfrm>
            <a:off x="852845" y="4318278"/>
            <a:ext cx="7438311" cy="10779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1094542" y="4470797"/>
            <a:ext cx="13727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 Amount</a:t>
            </a:r>
            <a:endParaRPr lang="en-US" sz="1902" dirty="0"/>
          </a:p>
        </p:txBody>
      </p:sp>
      <p:sp>
        <p:nvSpPr>
          <p:cNvPr id="20" name="Text 16"/>
          <p:cNvSpPr/>
          <p:nvPr/>
        </p:nvSpPr>
        <p:spPr>
          <a:xfrm>
            <a:off x="2957870" y="4470797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$3,500,000</a:t>
            </a:r>
            <a:endParaRPr lang="en-US" sz="1902" dirty="0"/>
          </a:p>
        </p:txBody>
      </p:sp>
      <p:sp>
        <p:nvSpPr>
          <p:cNvPr id="21" name="Text 17"/>
          <p:cNvSpPr/>
          <p:nvPr/>
        </p:nvSpPr>
        <p:spPr>
          <a:xfrm>
            <a:off x="4817388" y="4470797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$3,000,000</a:t>
            </a:r>
            <a:endParaRPr lang="en-US" sz="1902" dirty="0"/>
          </a:p>
        </p:txBody>
      </p:sp>
      <p:sp>
        <p:nvSpPr>
          <p:cNvPr id="22" name="Text 18"/>
          <p:cNvSpPr/>
          <p:nvPr/>
        </p:nvSpPr>
        <p:spPr>
          <a:xfrm>
            <a:off x="6676906" y="4470797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16.7%</a:t>
            </a:r>
            <a:endParaRPr lang="en-US" sz="1902" dirty="0"/>
          </a:p>
        </p:txBody>
      </p:sp>
      <p:sp>
        <p:nvSpPr>
          <p:cNvPr id="23" name="Shape 19"/>
          <p:cNvSpPr/>
          <p:nvPr/>
        </p:nvSpPr>
        <p:spPr>
          <a:xfrm>
            <a:off x="852845" y="5396270"/>
            <a:ext cx="7438311" cy="10779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1094542" y="5548789"/>
            <a:ext cx="13727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 Count</a:t>
            </a:r>
            <a:endParaRPr lang="en-US" sz="1902" dirty="0"/>
          </a:p>
        </p:txBody>
      </p:sp>
      <p:sp>
        <p:nvSpPr>
          <p:cNvPr id="25" name="Text 21"/>
          <p:cNvSpPr/>
          <p:nvPr/>
        </p:nvSpPr>
        <p:spPr>
          <a:xfrm>
            <a:off x="2957870" y="5548789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10,000</a:t>
            </a:r>
            <a:endParaRPr lang="en-US" sz="1902" dirty="0"/>
          </a:p>
        </p:txBody>
      </p:sp>
      <p:sp>
        <p:nvSpPr>
          <p:cNvPr id="26" name="Text 22"/>
          <p:cNvSpPr/>
          <p:nvPr/>
        </p:nvSpPr>
        <p:spPr>
          <a:xfrm>
            <a:off x="4817388" y="5548789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9,000</a:t>
            </a:r>
            <a:endParaRPr lang="en-US" sz="1902" dirty="0"/>
          </a:p>
        </p:txBody>
      </p:sp>
      <p:sp>
        <p:nvSpPr>
          <p:cNvPr id="27" name="Text 23"/>
          <p:cNvSpPr/>
          <p:nvPr/>
        </p:nvSpPr>
        <p:spPr>
          <a:xfrm>
            <a:off x="6676906" y="5548789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11.1%</a:t>
            </a:r>
            <a:endParaRPr lang="en-US" sz="1902" dirty="0"/>
          </a:p>
        </p:txBody>
      </p:sp>
      <p:sp>
        <p:nvSpPr>
          <p:cNvPr id="28" name="Shape 24"/>
          <p:cNvSpPr/>
          <p:nvPr/>
        </p:nvSpPr>
        <p:spPr>
          <a:xfrm>
            <a:off x="852845" y="6474262"/>
            <a:ext cx="7438311" cy="10779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1094542" y="6626781"/>
            <a:ext cx="13727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Count</a:t>
            </a:r>
            <a:endParaRPr lang="en-US" sz="1902" dirty="0"/>
          </a:p>
        </p:txBody>
      </p:sp>
      <p:sp>
        <p:nvSpPr>
          <p:cNvPr id="30" name="Text 26"/>
          <p:cNvSpPr/>
          <p:nvPr/>
        </p:nvSpPr>
        <p:spPr>
          <a:xfrm>
            <a:off x="2957870" y="6626781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1,500</a:t>
            </a:r>
            <a:endParaRPr lang="en-US" sz="1902" dirty="0"/>
          </a:p>
        </p:txBody>
      </p:sp>
      <p:sp>
        <p:nvSpPr>
          <p:cNvPr id="31" name="Text 27"/>
          <p:cNvSpPr/>
          <p:nvPr/>
        </p:nvSpPr>
        <p:spPr>
          <a:xfrm>
            <a:off x="4817388" y="6626781"/>
            <a:ext cx="136898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1,400</a:t>
            </a:r>
            <a:endParaRPr lang="en-US" sz="1902" dirty="0"/>
          </a:p>
        </p:txBody>
      </p:sp>
      <p:sp>
        <p:nvSpPr>
          <p:cNvPr id="32" name="Text 28"/>
          <p:cNvSpPr/>
          <p:nvPr/>
        </p:nvSpPr>
        <p:spPr>
          <a:xfrm>
            <a:off x="6676906" y="6626781"/>
            <a:ext cx="1372791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43"/>
              </a:lnSpc>
              <a:buNone/>
            </a:pPr>
            <a:r>
              <a:rPr lang="en-US" sz="190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7.1%</a:t>
            </a:r>
            <a:endParaRPr lang="en-US" sz="190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778013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 Card Customer Report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29660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Segmentation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Customers are segmented based on age, income, and location. This helps identify target customer groups with specific needs and preferences.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 Card Usage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Analysis of credit card usage patterns, including spending habits, preferred merchants, and transaction frequency, helps understand customer behaviors.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Satisfaction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Monitoring customer satisfaction levels through surveys, feedback mechanisms, and social media sentiment analysis helps identify areas for improvement and enhance customer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2" y="917377"/>
            <a:ext cx="4973598" cy="63947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4228" y="982266"/>
            <a:ext cx="6902291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 Card Transaction Report</a:t>
            </a:r>
            <a:endParaRPr lang="en-US" sz="40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28" y="1930837"/>
            <a:ext cx="1025485" cy="1640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371" y="2135862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Volume</a:t>
            </a:r>
            <a:endParaRPr lang="en-US" sz="2019" dirty="0"/>
          </a:p>
        </p:txBody>
      </p:sp>
      <p:sp>
        <p:nvSpPr>
          <p:cNvPr id="9" name="Text 4"/>
          <p:cNvSpPr/>
          <p:nvPr/>
        </p:nvSpPr>
        <p:spPr>
          <a:xfrm>
            <a:off x="7537371" y="2579251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shows the number of transactions processed each week, highlighting trends and potential spikes or dips in activity.</a:t>
            </a:r>
            <a:endParaRPr lang="en-US" sz="161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228" y="3571637"/>
            <a:ext cx="1025485" cy="18378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371" y="3776663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Value</a:t>
            </a:r>
            <a:endParaRPr lang="en-US" sz="2019" dirty="0"/>
          </a:p>
        </p:txBody>
      </p:sp>
      <p:sp>
        <p:nvSpPr>
          <p:cNvPr id="12" name="Text 6"/>
          <p:cNvSpPr/>
          <p:nvPr/>
        </p:nvSpPr>
        <p:spPr>
          <a:xfrm>
            <a:off x="7537371" y="4220051"/>
            <a:ext cx="6375202" cy="984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displays the total amount of money spent through credit card transactions, providing insights into overall spending trends.</a:t>
            </a:r>
            <a:endParaRPr lang="en-US" sz="161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28" y="5409486"/>
            <a:ext cx="1025485" cy="18378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7371" y="5614511"/>
            <a:ext cx="2917150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Transaction Type Analysis</a:t>
            </a:r>
            <a:endParaRPr lang="en-US" sz="2019" dirty="0"/>
          </a:p>
        </p:txBody>
      </p:sp>
      <p:sp>
        <p:nvSpPr>
          <p:cNvPr id="15" name="Text 8"/>
          <p:cNvSpPr/>
          <p:nvPr/>
        </p:nvSpPr>
        <p:spPr>
          <a:xfrm>
            <a:off x="7537371" y="6057900"/>
            <a:ext cx="6375202" cy="984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Breaking down transactions by type (e.g., online, in-store, international) provides insights into customer spending habits and preferences.</a:t>
            </a:r>
            <a:endParaRPr lang="en-US" sz="16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865465"/>
            <a:ext cx="5054322" cy="64985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61114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Insights &amp; Actionable Recommendations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1950482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85217" y="2130862"/>
            <a:ext cx="26397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Acquisition Focus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785217" y="2504361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on acquiring customers in specific demographics with high potential for spending and revenue generation, such as high-income individuals.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4837" y="3410664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85217" y="3591044"/>
            <a:ext cx="294346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Targeted Marketing Campaigns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85217" y="3964543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 personalized marketing campaigns that cater to specific customer needs and preferences based on demographics, spending habits, and transaction history.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04837" y="4870847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85217" y="5051227"/>
            <a:ext cx="247316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 Customer Service</a:t>
            </a:r>
            <a:endParaRPr lang="en-US" sz="1701" dirty="0"/>
          </a:p>
        </p:txBody>
      </p:sp>
      <p:sp>
        <p:nvSpPr>
          <p:cNvPr id="15" name="Text 11"/>
          <p:cNvSpPr/>
          <p:nvPr/>
        </p:nvSpPr>
        <p:spPr>
          <a:xfrm>
            <a:off x="785217" y="542472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Address customer concerns promptly and efficiently, and provide personalized assistance to enhance overall customer satisfaction and loyalty.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4837" y="6331029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85217" y="6511409"/>
            <a:ext cx="260901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Fraud Prevention Strategies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785217" y="6884908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robust fraud detection and prevention measures to minimize financial losses and protect both customers and the business.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368034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Continuous Monitoring and Improvement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4281368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Regularly review the dashboard data and monitor key performance metrics. Analyze trends and insights to identify areas for improvement, optimize credit card operations, and enhance customer experience.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Kunjan Nandha</cp:lastModifiedBy>
  <cp:revision>2</cp:revision>
  <dcterms:created xsi:type="dcterms:W3CDTF">2024-07-26T17:03:43Z</dcterms:created>
  <dcterms:modified xsi:type="dcterms:W3CDTF">2024-07-26T17:05:07Z</dcterms:modified>
</cp:coreProperties>
</file>